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ctive Heart" panose="020B0604020202020204" charset="-128"/>
      <p:regular r:id="rId15"/>
    </p:embeddedFont>
    <p:embeddedFont>
      <p:font typeface="Aileron" panose="020B0604020202020204" charset="0"/>
      <p:regular r:id="rId16"/>
    </p:embeddedFont>
    <p:embeddedFont>
      <p:font typeface="Aileron Bold" panose="020B0604020202020204" charset="0"/>
      <p:regular r:id="rId17"/>
    </p:embeddedFont>
    <p:embeddedFont>
      <p:font typeface="Aileron Heavy" panose="020B0604020202020204" charset="0"/>
      <p:regular r:id="rId18"/>
    </p:embeddedFont>
    <p:embeddedFont>
      <p:font typeface="Aileron Ultra-Bold" panose="020B0604020202020204" charset="0"/>
      <p:regular r:id="rId19"/>
    </p:embeddedFont>
    <p:embeddedFont>
      <p:font typeface="Akzidenz-Grotesk" panose="020B0604020202020204" charset="0"/>
      <p:regular r:id="rId20"/>
    </p:embeddedFont>
    <p:embeddedFont>
      <p:font typeface="Akzidenz-Grotesk Heavy" panose="020B0604020202020204" charset="0"/>
      <p:regular r:id="rId21"/>
    </p:embeddedFont>
    <p:embeddedFont>
      <p:font typeface="Barlow Condensed Heavy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gi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2.sv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6.png"/><Relationship Id="rId9" Type="http://schemas.openxmlformats.org/officeDocument/2006/relationships/image" Target="../media/image37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8.svg"/><Relationship Id="rId7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8.svg"/><Relationship Id="rId7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4.svg"/><Relationship Id="rId7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gif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3623" y="3307946"/>
            <a:ext cx="2594369" cy="4588246"/>
            <a:chOff x="0" y="0"/>
            <a:chExt cx="683291" cy="12084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1" cy="1208427"/>
            </a:xfrm>
            <a:custGeom>
              <a:avLst/>
              <a:gdLst/>
              <a:ahLst/>
              <a:cxnLst/>
              <a:rect l="l" t="t" r="r" b="b"/>
              <a:pathLst>
                <a:path w="683291" h="1208427">
                  <a:moveTo>
                    <a:pt x="152190" y="0"/>
                  </a:moveTo>
                  <a:lnTo>
                    <a:pt x="531100" y="0"/>
                  </a:lnTo>
                  <a:cubicBezTo>
                    <a:pt x="571464" y="0"/>
                    <a:pt x="610174" y="16034"/>
                    <a:pt x="638715" y="44576"/>
                  </a:cubicBezTo>
                  <a:cubicBezTo>
                    <a:pt x="667256" y="73117"/>
                    <a:pt x="683291" y="111827"/>
                    <a:pt x="683291" y="152190"/>
                  </a:cubicBezTo>
                  <a:lnTo>
                    <a:pt x="683291" y="1056237"/>
                  </a:lnTo>
                  <a:cubicBezTo>
                    <a:pt x="683291" y="1096600"/>
                    <a:pt x="667256" y="1135310"/>
                    <a:pt x="638715" y="1163852"/>
                  </a:cubicBezTo>
                  <a:cubicBezTo>
                    <a:pt x="610174" y="1192393"/>
                    <a:pt x="571464" y="1208427"/>
                    <a:pt x="531100" y="1208427"/>
                  </a:cubicBezTo>
                  <a:lnTo>
                    <a:pt x="152190" y="1208427"/>
                  </a:lnTo>
                  <a:cubicBezTo>
                    <a:pt x="111827" y="1208427"/>
                    <a:pt x="73117" y="1192393"/>
                    <a:pt x="44576" y="1163852"/>
                  </a:cubicBezTo>
                  <a:cubicBezTo>
                    <a:pt x="16034" y="1135310"/>
                    <a:pt x="0" y="1096600"/>
                    <a:pt x="0" y="1056237"/>
                  </a:cubicBezTo>
                  <a:lnTo>
                    <a:pt x="0" y="152190"/>
                  </a:lnTo>
                  <a:cubicBezTo>
                    <a:pt x="0" y="111827"/>
                    <a:pt x="16034" y="73117"/>
                    <a:pt x="44576" y="44576"/>
                  </a:cubicBezTo>
                  <a:cubicBezTo>
                    <a:pt x="73117" y="16034"/>
                    <a:pt x="111827" y="0"/>
                    <a:pt x="15219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683291" cy="1256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216438" y="-2521354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262872" y="0"/>
            <a:ext cx="1025128" cy="1025128"/>
          </a:xfrm>
          <a:custGeom>
            <a:avLst/>
            <a:gdLst/>
            <a:ahLst/>
            <a:cxnLst/>
            <a:rect l="l" t="t" r="r" b="b"/>
            <a:pathLst>
              <a:path w="1025128" h="1025128">
                <a:moveTo>
                  <a:pt x="0" y="0"/>
                </a:moveTo>
                <a:lnTo>
                  <a:pt x="1025128" y="0"/>
                </a:lnTo>
                <a:lnTo>
                  <a:pt x="1025128" y="1025128"/>
                </a:lnTo>
                <a:lnTo>
                  <a:pt x="0" y="1025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672355" y="878127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729755" y="1925337"/>
            <a:ext cx="806841" cy="564789"/>
          </a:xfrm>
          <a:custGeom>
            <a:avLst/>
            <a:gdLst/>
            <a:ahLst/>
            <a:cxnLst/>
            <a:rect l="l" t="t" r="r" b="b"/>
            <a:pathLst>
              <a:path w="806841" h="564789">
                <a:moveTo>
                  <a:pt x="0" y="0"/>
                </a:moveTo>
                <a:lnTo>
                  <a:pt x="806840" y="0"/>
                </a:lnTo>
                <a:lnTo>
                  <a:pt x="806840" y="564789"/>
                </a:lnTo>
                <a:lnTo>
                  <a:pt x="0" y="5647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528422" y="6048405"/>
            <a:ext cx="10188160" cy="4020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0"/>
              </a:lnSpc>
            </a:pPr>
            <a:r>
              <a:rPr lang="en-US" sz="4000">
                <a:solidFill>
                  <a:srgbClr val="021828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Presented by Group 5:</a:t>
            </a:r>
          </a:p>
          <a:p>
            <a:pPr algn="l">
              <a:lnSpc>
                <a:spcPts val="5240"/>
              </a:lnSpc>
            </a:pPr>
            <a:r>
              <a:rPr lang="en-US" sz="4000">
                <a:solidFill>
                  <a:srgbClr val="021828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                     Tara Maya Limbu [07230078] </a:t>
            </a:r>
          </a:p>
          <a:p>
            <a:pPr algn="l">
              <a:lnSpc>
                <a:spcPts val="5240"/>
              </a:lnSpc>
            </a:pPr>
            <a:r>
              <a:rPr lang="en-US" sz="4000">
                <a:solidFill>
                  <a:srgbClr val="021828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                     Bishnu Kumari Karki [07230003]</a:t>
            </a:r>
          </a:p>
          <a:p>
            <a:pPr algn="l">
              <a:lnSpc>
                <a:spcPts val="5240"/>
              </a:lnSpc>
            </a:pPr>
            <a:r>
              <a:rPr lang="en-US" sz="4000">
                <a:solidFill>
                  <a:srgbClr val="021828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                     Pema Wangdi [07230074]</a:t>
            </a:r>
          </a:p>
          <a:p>
            <a:pPr algn="l">
              <a:lnSpc>
                <a:spcPts val="5240"/>
              </a:lnSpc>
            </a:pPr>
            <a:r>
              <a:rPr lang="en-US" sz="4000">
                <a:solidFill>
                  <a:srgbClr val="021828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                     Sonam Chophel [07230061]</a:t>
            </a:r>
          </a:p>
          <a:p>
            <a:pPr algn="l">
              <a:lnSpc>
                <a:spcPts val="5240"/>
              </a:lnSpc>
            </a:pPr>
            <a:endParaRPr lang="en-US" sz="4000">
              <a:solidFill>
                <a:srgbClr val="021828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028700" y="9610692"/>
            <a:ext cx="1483489" cy="458533"/>
          </a:xfrm>
          <a:custGeom>
            <a:avLst/>
            <a:gdLst/>
            <a:ahLst/>
            <a:cxnLst/>
            <a:rect l="l" t="t" r="r" b="b"/>
            <a:pathLst>
              <a:path w="1483489" h="458533">
                <a:moveTo>
                  <a:pt x="0" y="0"/>
                </a:moveTo>
                <a:lnTo>
                  <a:pt x="1483489" y="0"/>
                </a:lnTo>
                <a:lnTo>
                  <a:pt x="1483489" y="458533"/>
                </a:lnTo>
                <a:lnTo>
                  <a:pt x="0" y="4585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052602" y="3695757"/>
            <a:ext cx="11301259" cy="5255085"/>
          </a:xfrm>
          <a:custGeom>
            <a:avLst/>
            <a:gdLst/>
            <a:ahLst/>
            <a:cxnLst/>
            <a:rect l="l" t="t" r="r" b="b"/>
            <a:pathLst>
              <a:path w="11301259" h="5255085">
                <a:moveTo>
                  <a:pt x="0" y="0"/>
                </a:moveTo>
                <a:lnTo>
                  <a:pt x="11301259" y="0"/>
                </a:lnTo>
                <a:lnTo>
                  <a:pt x="11301259" y="5255085"/>
                </a:lnTo>
                <a:lnTo>
                  <a:pt x="0" y="525508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770445" y="1450137"/>
            <a:ext cx="9742933" cy="4681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57"/>
              </a:lnSpc>
            </a:pPr>
            <a:r>
              <a:rPr lang="en-US" sz="10000" b="1" dirty="0">
                <a:solidFill>
                  <a:srgbClr val="0E2F5F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ONLINE SHOP CUSTOMER SALES 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94817" y="2782372"/>
            <a:ext cx="3353620" cy="5894830"/>
            <a:chOff x="0" y="0"/>
            <a:chExt cx="883258" cy="15525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3258" cy="1552548"/>
            </a:xfrm>
            <a:custGeom>
              <a:avLst/>
              <a:gdLst/>
              <a:ahLst/>
              <a:cxnLst/>
              <a:rect l="l" t="t" r="r" b="b"/>
              <a:pathLst>
                <a:path w="883258" h="1552548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1416345"/>
                  </a:lnTo>
                  <a:cubicBezTo>
                    <a:pt x="883258" y="1452468"/>
                    <a:pt x="868908" y="1487112"/>
                    <a:pt x="843365" y="1512655"/>
                  </a:cubicBezTo>
                  <a:cubicBezTo>
                    <a:pt x="817822" y="1538198"/>
                    <a:pt x="783178" y="1552548"/>
                    <a:pt x="747055" y="1552548"/>
                  </a:cubicBezTo>
                  <a:lnTo>
                    <a:pt x="136203" y="1552548"/>
                  </a:lnTo>
                  <a:cubicBezTo>
                    <a:pt x="100080" y="1552548"/>
                    <a:pt x="65436" y="1538198"/>
                    <a:pt x="39893" y="1512655"/>
                  </a:cubicBezTo>
                  <a:cubicBezTo>
                    <a:pt x="14350" y="1487112"/>
                    <a:pt x="0" y="1452468"/>
                    <a:pt x="0" y="1416345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83258" cy="1600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044420" y="-1848214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7" y="0"/>
                </a:lnTo>
                <a:lnTo>
                  <a:pt x="3691867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396943" y="1028700"/>
            <a:ext cx="647477" cy="647477"/>
          </a:xfrm>
          <a:custGeom>
            <a:avLst/>
            <a:gdLst/>
            <a:ahLst/>
            <a:cxnLst/>
            <a:rect l="l" t="t" r="r" b="b"/>
            <a:pathLst>
              <a:path w="647477" h="647477">
                <a:moveTo>
                  <a:pt x="0" y="0"/>
                </a:moveTo>
                <a:lnTo>
                  <a:pt x="647477" y="0"/>
                </a:lnTo>
                <a:lnTo>
                  <a:pt x="647477" y="647477"/>
                </a:lnTo>
                <a:lnTo>
                  <a:pt x="0" y="6474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867125" y="6172462"/>
            <a:ext cx="4420875" cy="389037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044420" y="2971436"/>
            <a:ext cx="13214880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Why Test on Unseen Data?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44420" y="3680191"/>
            <a:ext cx="11463814" cy="373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22"/>
              </a:lnSpc>
            </a:pPr>
            <a:r>
              <a:rPr lang="en-US" sz="265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To evaluate model performance in Real-world conditions</a:t>
            </a:r>
          </a:p>
          <a:p>
            <a:pPr algn="just">
              <a:lnSpc>
                <a:spcPts val="3722"/>
              </a:lnSpc>
            </a:pPr>
            <a:r>
              <a:rPr lang="en-US" sz="265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Prevent overfitting by checking how the model generalizes.</a:t>
            </a:r>
          </a:p>
          <a:p>
            <a:pPr algn="just">
              <a:lnSpc>
                <a:spcPts val="3722"/>
              </a:lnSpc>
            </a:pPr>
            <a:endParaRPr lang="en-US" sz="2659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  <a:p>
            <a:pPr algn="just">
              <a:lnSpc>
                <a:spcPts val="3722"/>
              </a:lnSpc>
            </a:pPr>
            <a:r>
              <a:rPr lang="en-US" sz="265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Ensure predictions are reliable for future customer data.</a:t>
            </a:r>
          </a:p>
          <a:p>
            <a:pPr algn="just">
              <a:lnSpc>
                <a:spcPts val="3722"/>
              </a:lnSpc>
            </a:pPr>
            <a:endParaRPr lang="en-US" sz="2659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  <a:p>
            <a:pPr algn="just">
              <a:lnSpc>
                <a:spcPts val="3722"/>
              </a:lnSpc>
            </a:pPr>
            <a:r>
              <a:rPr lang="en-US" sz="265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Split the dataset into training and testing sets.</a:t>
            </a:r>
          </a:p>
          <a:p>
            <a:pPr algn="just">
              <a:lnSpc>
                <a:spcPts val="3722"/>
              </a:lnSpc>
            </a:pPr>
            <a:r>
              <a:rPr lang="en-US" sz="265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Applied the trained XGBoost model to unseen customer records (test set).</a:t>
            </a:r>
          </a:p>
          <a:p>
            <a:pPr algn="just">
              <a:lnSpc>
                <a:spcPts val="3722"/>
              </a:lnSpc>
            </a:pPr>
            <a:endParaRPr lang="en-US" sz="2659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371201" y="960264"/>
            <a:ext cx="12888099" cy="944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603"/>
              </a:lnSpc>
              <a:spcBef>
                <a:spcPct val="0"/>
              </a:spcBef>
            </a:pPr>
            <a:r>
              <a:rPr lang="en-US" sz="5199" b="1" u="none" strike="noStrike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 Model Prediction Using Unseen Data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94817" y="2782372"/>
            <a:ext cx="3353620" cy="5894830"/>
            <a:chOff x="0" y="0"/>
            <a:chExt cx="883258" cy="15525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3258" cy="1552548"/>
            </a:xfrm>
            <a:custGeom>
              <a:avLst/>
              <a:gdLst/>
              <a:ahLst/>
              <a:cxnLst/>
              <a:rect l="l" t="t" r="r" b="b"/>
              <a:pathLst>
                <a:path w="883258" h="1552548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1416345"/>
                  </a:lnTo>
                  <a:cubicBezTo>
                    <a:pt x="883258" y="1452468"/>
                    <a:pt x="868908" y="1487112"/>
                    <a:pt x="843365" y="1512655"/>
                  </a:cubicBezTo>
                  <a:cubicBezTo>
                    <a:pt x="817822" y="1538198"/>
                    <a:pt x="783178" y="1552548"/>
                    <a:pt x="747055" y="1552548"/>
                  </a:cubicBezTo>
                  <a:lnTo>
                    <a:pt x="136203" y="1552548"/>
                  </a:lnTo>
                  <a:cubicBezTo>
                    <a:pt x="100080" y="1552548"/>
                    <a:pt x="65436" y="1538198"/>
                    <a:pt x="39893" y="1512655"/>
                  </a:cubicBezTo>
                  <a:cubicBezTo>
                    <a:pt x="14350" y="1487112"/>
                    <a:pt x="0" y="1452468"/>
                    <a:pt x="0" y="1416345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83258" cy="1600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044420" y="-1848214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7" y="0"/>
                </a:lnTo>
                <a:lnTo>
                  <a:pt x="3691867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396943" y="1028700"/>
            <a:ext cx="647477" cy="647477"/>
          </a:xfrm>
          <a:custGeom>
            <a:avLst/>
            <a:gdLst/>
            <a:ahLst/>
            <a:cxnLst/>
            <a:rect l="l" t="t" r="r" b="b"/>
            <a:pathLst>
              <a:path w="647477" h="647477">
                <a:moveTo>
                  <a:pt x="0" y="0"/>
                </a:moveTo>
                <a:lnTo>
                  <a:pt x="647477" y="0"/>
                </a:lnTo>
                <a:lnTo>
                  <a:pt x="647477" y="647477"/>
                </a:lnTo>
                <a:lnTo>
                  <a:pt x="0" y="6474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805148" y="2782372"/>
            <a:ext cx="11286294" cy="2947415"/>
            <a:chOff x="0" y="0"/>
            <a:chExt cx="1392513" cy="36365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2513" cy="363655"/>
            </a:xfrm>
            <a:custGeom>
              <a:avLst/>
              <a:gdLst/>
              <a:ahLst/>
              <a:cxnLst/>
              <a:rect l="l" t="t" r="r" b="b"/>
              <a:pathLst>
                <a:path w="1392513" h="363655">
                  <a:moveTo>
                    <a:pt x="10975" y="0"/>
                  </a:moveTo>
                  <a:lnTo>
                    <a:pt x="1381538" y="0"/>
                  </a:lnTo>
                  <a:cubicBezTo>
                    <a:pt x="1387599" y="0"/>
                    <a:pt x="1392513" y="4914"/>
                    <a:pt x="1392513" y="10975"/>
                  </a:cubicBezTo>
                  <a:lnTo>
                    <a:pt x="1392513" y="352679"/>
                  </a:lnTo>
                  <a:cubicBezTo>
                    <a:pt x="1392513" y="358741"/>
                    <a:pt x="1387599" y="363655"/>
                    <a:pt x="1381538" y="363655"/>
                  </a:cubicBezTo>
                  <a:lnTo>
                    <a:pt x="10975" y="363655"/>
                  </a:lnTo>
                  <a:cubicBezTo>
                    <a:pt x="4914" y="363655"/>
                    <a:pt x="0" y="358741"/>
                    <a:pt x="0" y="352679"/>
                  </a:cubicBezTo>
                  <a:lnTo>
                    <a:pt x="0" y="10975"/>
                  </a:lnTo>
                  <a:cubicBezTo>
                    <a:pt x="0" y="4914"/>
                    <a:pt x="4914" y="0"/>
                    <a:pt x="10975" y="0"/>
                  </a:cubicBezTo>
                  <a:close/>
                </a:path>
              </a:pathLst>
            </a:custGeom>
            <a:blipFill>
              <a:blip r:embed="rId6"/>
              <a:stretch>
                <a:fillRect t="-1455" b="-1455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13805918" y="5977406"/>
            <a:ext cx="4144945" cy="4114800"/>
          </a:xfrm>
          <a:custGeom>
            <a:avLst/>
            <a:gdLst/>
            <a:ahLst/>
            <a:cxnLst/>
            <a:rect l="l" t="t" r="r" b="b"/>
            <a:pathLst>
              <a:path w="4144945" h="4114800">
                <a:moveTo>
                  <a:pt x="0" y="0"/>
                </a:moveTo>
                <a:lnTo>
                  <a:pt x="4144945" y="0"/>
                </a:lnTo>
                <a:lnTo>
                  <a:pt x="41449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371201" y="960264"/>
            <a:ext cx="12888099" cy="944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603"/>
              </a:lnSpc>
              <a:spcBef>
                <a:spcPct val="0"/>
              </a:spcBef>
            </a:pPr>
            <a:r>
              <a:rPr lang="en-US" sz="5199" b="1" u="none" strike="noStrike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 Model Prediction Using Unseen Data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80466" y="1028700"/>
            <a:ext cx="3076459" cy="3076459"/>
          </a:xfrm>
          <a:custGeom>
            <a:avLst/>
            <a:gdLst/>
            <a:ahLst/>
            <a:cxnLst/>
            <a:rect l="l" t="t" r="r" b="b"/>
            <a:pathLst>
              <a:path w="3076459" h="3076459">
                <a:moveTo>
                  <a:pt x="0" y="0"/>
                </a:moveTo>
                <a:lnTo>
                  <a:pt x="3076459" y="0"/>
                </a:lnTo>
                <a:lnTo>
                  <a:pt x="3076459" y="3076459"/>
                </a:lnTo>
                <a:lnTo>
                  <a:pt x="0" y="30764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123130" y="3861098"/>
            <a:ext cx="5650143" cy="6425902"/>
            <a:chOff x="0" y="0"/>
            <a:chExt cx="1488104" cy="16924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88104" cy="1692419"/>
            </a:xfrm>
            <a:custGeom>
              <a:avLst/>
              <a:gdLst/>
              <a:ahLst/>
              <a:cxnLst/>
              <a:rect l="l" t="t" r="r" b="b"/>
              <a:pathLst>
                <a:path w="1488104" h="1692419">
                  <a:moveTo>
                    <a:pt x="0" y="0"/>
                  </a:moveTo>
                  <a:lnTo>
                    <a:pt x="1488104" y="0"/>
                  </a:lnTo>
                  <a:lnTo>
                    <a:pt x="1488104" y="1692419"/>
                  </a:lnTo>
                  <a:lnTo>
                    <a:pt x="0" y="1692419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488104" cy="1740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108476" y="1028700"/>
            <a:ext cx="5664797" cy="566479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136" r="-25136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8155324" y="3099455"/>
            <a:ext cx="1291547" cy="1291547"/>
          </a:xfrm>
          <a:custGeom>
            <a:avLst/>
            <a:gdLst/>
            <a:ahLst/>
            <a:cxnLst/>
            <a:rect l="l" t="t" r="r" b="b"/>
            <a:pathLst>
              <a:path w="1291547" h="1291547">
                <a:moveTo>
                  <a:pt x="0" y="0"/>
                </a:moveTo>
                <a:lnTo>
                  <a:pt x="1291548" y="0"/>
                </a:lnTo>
                <a:lnTo>
                  <a:pt x="1291548" y="1291547"/>
                </a:lnTo>
                <a:lnTo>
                  <a:pt x="0" y="12915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988349" y="1513059"/>
            <a:ext cx="1519327" cy="469610"/>
          </a:xfrm>
          <a:custGeom>
            <a:avLst/>
            <a:gdLst/>
            <a:ahLst/>
            <a:cxnLst/>
            <a:rect l="l" t="t" r="r" b="b"/>
            <a:pathLst>
              <a:path w="1519327" h="469610">
                <a:moveTo>
                  <a:pt x="0" y="0"/>
                </a:moveTo>
                <a:lnTo>
                  <a:pt x="1519327" y="0"/>
                </a:lnTo>
                <a:lnTo>
                  <a:pt x="1519327" y="469610"/>
                </a:lnTo>
                <a:lnTo>
                  <a:pt x="0" y="469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181211" y="8788690"/>
            <a:ext cx="1519327" cy="469610"/>
          </a:xfrm>
          <a:custGeom>
            <a:avLst/>
            <a:gdLst/>
            <a:ahLst/>
            <a:cxnLst/>
            <a:rect l="l" t="t" r="r" b="b"/>
            <a:pathLst>
              <a:path w="1519327" h="469610">
                <a:moveTo>
                  <a:pt x="0" y="0"/>
                </a:moveTo>
                <a:lnTo>
                  <a:pt x="1519327" y="0"/>
                </a:lnTo>
                <a:lnTo>
                  <a:pt x="1519327" y="469610"/>
                </a:lnTo>
                <a:lnTo>
                  <a:pt x="0" y="469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262120" y="1107251"/>
            <a:ext cx="1538978" cy="1750837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988349" y="3217370"/>
            <a:ext cx="8854709" cy="6675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15"/>
              </a:lnSpc>
            </a:pPr>
            <a:r>
              <a:rPr lang="en-US" sz="2725" b="1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While cleaning the data, we ensured consistency by replacing missing values and decoding categories, which helped improve model performance.</a:t>
            </a:r>
          </a:p>
          <a:p>
            <a:pPr algn="just">
              <a:lnSpc>
                <a:spcPts val="3815"/>
              </a:lnSpc>
            </a:pPr>
            <a:endParaRPr lang="en-US" sz="2725" b="1">
              <a:solidFill>
                <a:srgbClr val="021828"/>
              </a:solidFill>
              <a:latin typeface="Aileron Bold"/>
              <a:ea typeface="Aileron Bold"/>
              <a:cs typeface="Aileron Bold"/>
              <a:sym typeface="Aileron Bold"/>
            </a:endParaRPr>
          </a:p>
          <a:p>
            <a:pPr algn="just">
              <a:lnSpc>
                <a:spcPts val="3815"/>
              </a:lnSpc>
            </a:pPr>
            <a:r>
              <a:rPr lang="en-US" sz="2725" b="1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Preprocessing allowed us to focus on meaningful features, making the dataset more suitable for analysis and modeling.</a:t>
            </a:r>
          </a:p>
          <a:p>
            <a:pPr algn="just">
              <a:lnSpc>
                <a:spcPts val="3815"/>
              </a:lnSpc>
            </a:pPr>
            <a:endParaRPr lang="en-US" sz="2725" b="1">
              <a:solidFill>
                <a:srgbClr val="021828"/>
              </a:solidFill>
              <a:latin typeface="Aileron Bold"/>
              <a:ea typeface="Aileron Bold"/>
              <a:cs typeface="Aileron Bold"/>
              <a:sym typeface="Aileron Bold"/>
            </a:endParaRPr>
          </a:p>
          <a:p>
            <a:pPr algn="just">
              <a:lnSpc>
                <a:spcPts val="3815"/>
              </a:lnSpc>
            </a:pPr>
            <a:r>
              <a:rPr lang="en-US" sz="2725" b="1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Visualizations provided deep insights into customer behavior and revenue trends.</a:t>
            </a:r>
          </a:p>
          <a:p>
            <a:pPr algn="just">
              <a:lnSpc>
                <a:spcPts val="3815"/>
              </a:lnSpc>
            </a:pPr>
            <a:endParaRPr lang="en-US" sz="2725" b="1">
              <a:solidFill>
                <a:srgbClr val="021828"/>
              </a:solidFill>
              <a:latin typeface="Aileron Bold"/>
              <a:ea typeface="Aileron Bold"/>
              <a:cs typeface="Aileron Bold"/>
              <a:sym typeface="Aileron Bold"/>
            </a:endParaRPr>
          </a:p>
          <a:p>
            <a:pPr algn="just">
              <a:lnSpc>
                <a:spcPts val="3815"/>
              </a:lnSpc>
            </a:pPr>
            <a:r>
              <a:rPr lang="en-US" sz="2725" b="1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XGBoost proved effective in predicting revenue, even on unseen data. </a:t>
            </a:r>
          </a:p>
          <a:p>
            <a:pPr algn="just">
              <a:lnSpc>
                <a:spcPts val="3815"/>
              </a:lnSpc>
            </a:pPr>
            <a:endParaRPr lang="en-US" sz="2725" b="1">
              <a:solidFill>
                <a:srgbClr val="021828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167033" y="2113104"/>
            <a:ext cx="5430398" cy="116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54"/>
              </a:lnSpc>
              <a:spcBef>
                <a:spcPct val="0"/>
              </a:spcBef>
            </a:pPr>
            <a:r>
              <a:rPr lang="en-US" sz="6499" b="1" u="none" strike="noStrike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Conclusion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24608" y="-1072654"/>
            <a:ext cx="11438784" cy="2839490"/>
            <a:chOff x="0" y="0"/>
            <a:chExt cx="3012684" cy="7478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12684" cy="747849"/>
            </a:xfrm>
            <a:custGeom>
              <a:avLst/>
              <a:gdLst/>
              <a:ahLst/>
              <a:cxnLst/>
              <a:rect l="l" t="t" r="r" b="b"/>
              <a:pathLst>
                <a:path w="3012684" h="747849">
                  <a:moveTo>
                    <a:pt x="39932" y="0"/>
                  </a:moveTo>
                  <a:lnTo>
                    <a:pt x="2972752" y="0"/>
                  </a:lnTo>
                  <a:cubicBezTo>
                    <a:pt x="2994806" y="0"/>
                    <a:pt x="3012684" y="17878"/>
                    <a:pt x="3012684" y="39932"/>
                  </a:cubicBezTo>
                  <a:lnTo>
                    <a:pt x="3012684" y="707917"/>
                  </a:lnTo>
                  <a:cubicBezTo>
                    <a:pt x="3012684" y="729971"/>
                    <a:pt x="2994806" y="747849"/>
                    <a:pt x="2972752" y="747849"/>
                  </a:cubicBezTo>
                  <a:lnTo>
                    <a:pt x="39932" y="747849"/>
                  </a:lnTo>
                  <a:cubicBezTo>
                    <a:pt x="17878" y="747849"/>
                    <a:pt x="0" y="729971"/>
                    <a:pt x="0" y="707917"/>
                  </a:cubicBezTo>
                  <a:lnTo>
                    <a:pt x="0" y="39932"/>
                  </a:lnTo>
                  <a:cubicBezTo>
                    <a:pt x="0" y="17878"/>
                    <a:pt x="17878" y="0"/>
                    <a:pt x="3993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012684" cy="795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395527" y="1028700"/>
            <a:ext cx="1496945" cy="149694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673581" y="1447879"/>
            <a:ext cx="940838" cy="658587"/>
          </a:xfrm>
          <a:custGeom>
            <a:avLst/>
            <a:gdLst/>
            <a:ahLst/>
            <a:cxnLst/>
            <a:rect l="l" t="t" r="r" b="b"/>
            <a:pathLst>
              <a:path w="940838" h="658587">
                <a:moveTo>
                  <a:pt x="0" y="0"/>
                </a:moveTo>
                <a:lnTo>
                  <a:pt x="940838" y="0"/>
                </a:lnTo>
                <a:lnTo>
                  <a:pt x="940838" y="658587"/>
                </a:lnTo>
                <a:lnTo>
                  <a:pt x="0" y="658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0" y="8996715"/>
            <a:ext cx="18288000" cy="1290285"/>
            <a:chOff x="0" y="0"/>
            <a:chExt cx="4816593" cy="33982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16592" cy="339828"/>
            </a:xfrm>
            <a:custGeom>
              <a:avLst/>
              <a:gdLst/>
              <a:ahLst/>
              <a:cxnLst/>
              <a:rect l="l" t="t" r="r" b="b"/>
              <a:pathLst>
                <a:path w="4816592" h="339828">
                  <a:moveTo>
                    <a:pt x="0" y="0"/>
                  </a:moveTo>
                  <a:lnTo>
                    <a:pt x="4816592" y="0"/>
                  </a:lnTo>
                  <a:lnTo>
                    <a:pt x="4816592" y="339828"/>
                  </a:lnTo>
                  <a:lnTo>
                    <a:pt x="0" y="339828"/>
                  </a:lnTo>
                  <a:close/>
                </a:path>
              </a:pathLst>
            </a:custGeom>
            <a:solidFill>
              <a:srgbClr val="0E2F5F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816593" cy="387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 l="205" r="205"/>
          <a:stretch>
            <a:fillRect/>
          </a:stretch>
        </p:blipFill>
        <p:spPr>
          <a:xfrm>
            <a:off x="13198295" y="5010430"/>
            <a:ext cx="3796805" cy="3670245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0" y="3738935"/>
            <a:ext cx="4580212" cy="458021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3924062" y="2525645"/>
            <a:ext cx="8336437" cy="5898029"/>
          </a:xfrm>
          <a:custGeom>
            <a:avLst/>
            <a:gdLst/>
            <a:ahLst/>
            <a:cxnLst/>
            <a:rect l="l" t="t" r="r" b="b"/>
            <a:pathLst>
              <a:path w="8336437" h="5898029">
                <a:moveTo>
                  <a:pt x="0" y="0"/>
                </a:moveTo>
                <a:lnTo>
                  <a:pt x="8336437" y="0"/>
                </a:lnTo>
                <a:lnTo>
                  <a:pt x="8336437" y="5898029"/>
                </a:lnTo>
                <a:lnTo>
                  <a:pt x="0" y="58980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99848" y="7705405"/>
            <a:ext cx="4684724" cy="4684724"/>
          </a:xfrm>
          <a:custGeom>
            <a:avLst/>
            <a:gdLst/>
            <a:ahLst/>
            <a:cxnLst/>
            <a:rect l="l" t="t" r="r" b="b"/>
            <a:pathLst>
              <a:path w="4684724" h="4684724">
                <a:moveTo>
                  <a:pt x="0" y="0"/>
                </a:moveTo>
                <a:lnTo>
                  <a:pt x="4684724" y="0"/>
                </a:lnTo>
                <a:lnTo>
                  <a:pt x="4684724" y="4684724"/>
                </a:lnTo>
                <a:lnTo>
                  <a:pt x="0" y="4684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27649" y="4216604"/>
            <a:ext cx="5650143" cy="5894830"/>
            <a:chOff x="0" y="0"/>
            <a:chExt cx="1488104" cy="15525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88104" cy="1552548"/>
            </a:xfrm>
            <a:custGeom>
              <a:avLst/>
              <a:gdLst/>
              <a:ahLst/>
              <a:cxnLst/>
              <a:rect l="l" t="t" r="r" b="b"/>
              <a:pathLst>
                <a:path w="1488104" h="1552548">
                  <a:moveTo>
                    <a:pt x="0" y="0"/>
                  </a:moveTo>
                  <a:lnTo>
                    <a:pt x="1488104" y="0"/>
                  </a:lnTo>
                  <a:lnTo>
                    <a:pt x="1488104" y="1552548"/>
                  </a:lnTo>
                  <a:lnTo>
                    <a:pt x="0" y="1552548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488104" cy="1600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27649" y="937239"/>
            <a:ext cx="5650143" cy="565014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0000" r="-19999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648406" y="2251875"/>
            <a:ext cx="1510436" cy="151043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103605" y="2570008"/>
            <a:ext cx="554247" cy="828616"/>
          </a:xfrm>
          <a:custGeom>
            <a:avLst/>
            <a:gdLst/>
            <a:ahLst/>
            <a:cxnLst/>
            <a:rect l="l" t="t" r="r" b="b"/>
            <a:pathLst>
              <a:path w="554247" h="828616">
                <a:moveTo>
                  <a:pt x="0" y="0"/>
                </a:moveTo>
                <a:lnTo>
                  <a:pt x="554246" y="0"/>
                </a:lnTo>
                <a:lnTo>
                  <a:pt x="554246" y="828616"/>
                </a:lnTo>
                <a:lnTo>
                  <a:pt x="0" y="828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558327" y="9635590"/>
            <a:ext cx="1483489" cy="458533"/>
          </a:xfrm>
          <a:custGeom>
            <a:avLst/>
            <a:gdLst/>
            <a:ahLst/>
            <a:cxnLst/>
            <a:rect l="l" t="t" r="r" b="b"/>
            <a:pathLst>
              <a:path w="1483489" h="458533">
                <a:moveTo>
                  <a:pt x="0" y="0"/>
                </a:moveTo>
                <a:lnTo>
                  <a:pt x="1483489" y="0"/>
                </a:lnTo>
                <a:lnTo>
                  <a:pt x="1483489" y="458533"/>
                </a:lnTo>
                <a:lnTo>
                  <a:pt x="0" y="4585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746736" y="9123027"/>
            <a:ext cx="1025128" cy="1025128"/>
          </a:xfrm>
          <a:custGeom>
            <a:avLst/>
            <a:gdLst/>
            <a:ahLst/>
            <a:cxnLst/>
            <a:rect l="l" t="t" r="r" b="b"/>
            <a:pathLst>
              <a:path w="1025128" h="1025128">
                <a:moveTo>
                  <a:pt x="0" y="0"/>
                </a:moveTo>
                <a:lnTo>
                  <a:pt x="1025128" y="0"/>
                </a:lnTo>
                <a:lnTo>
                  <a:pt x="1025128" y="1025127"/>
                </a:lnTo>
                <a:lnTo>
                  <a:pt x="0" y="102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7166862" y="1911036"/>
            <a:ext cx="948444" cy="94844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-57150"/>
              <a:ext cx="6604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561C24"/>
                  </a:solidFill>
                  <a:latin typeface="Active Heart"/>
                  <a:ea typeface="Active Heart"/>
                  <a:cs typeface="Active Heart"/>
                  <a:sym typeface="Active Heart"/>
                </a:rPr>
                <a:t>01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166862" y="3268160"/>
            <a:ext cx="948444" cy="94844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-57150"/>
              <a:ext cx="6604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561C24"/>
                  </a:solidFill>
                  <a:latin typeface="Active Heart"/>
                  <a:ea typeface="Active Heart"/>
                  <a:cs typeface="Active Heart"/>
                  <a:sym typeface="Active Heart"/>
                </a:rPr>
                <a:t>02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166862" y="4626179"/>
            <a:ext cx="948444" cy="948444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-57150"/>
              <a:ext cx="6604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561C24"/>
                  </a:solidFill>
                  <a:latin typeface="Active Heart"/>
                  <a:ea typeface="Active Heart"/>
                  <a:cs typeface="Active Heart"/>
                  <a:sym typeface="Active Heart"/>
                </a:rPr>
                <a:t>03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242239" y="6033891"/>
            <a:ext cx="948444" cy="948444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-57150"/>
              <a:ext cx="6604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561C24"/>
                  </a:solidFill>
                  <a:latin typeface="Active Heart"/>
                  <a:ea typeface="Active Heart"/>
                  <a:cs typeface="Active Heart"/>
                  <a:sym typeface="Active Heart"/>
                </a:rPr>
                <a:t>04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304697" y="7410960"/>
            <a:ext cx="948444" cy="948444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-57150"/>
              <a:ext cx="6604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561C24"/>
                  </a:solidFill>
                  <a:latin typeface="Active Heart"/>
                  <a:ea typeface="Active Heart"/>
                  <a:cs typeface="Active Heart"/>
                  <a:sym typeface="Active Heart"/>
                </a:rPr>
                <a:t>05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8424813" y="765789"/>
            <a:ext cx="4904983" cy="1080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19"/>
              </a:lnSpc>
            </a:pPr>
            <a:r>
              <a:rPr lang="en-US" sz="5999" b="1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Content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373868" y="2204250"/>
            <a:ext cx="4208859" cy="365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b="1" dirty="0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Data Cleaning and Preprocessing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341211" y="3563745"/>
            <a:ext cx="3914676" cy="365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b="1" dirty="0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Data Visualization and Analysis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253141" y="4945063"/>
            <a:ext cx="2338659" cy="340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b="1" dirty="0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 Model Building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026390" y="6301357"/>
            <a:ext cx="5492129" cy="340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b="1" dirty="0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Model Prediction Using Unseen Data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424813" y="7657780"/>
            <a:ext cx="1438374" cy="365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848550" y="2782372"/>
            <a:ext cx="4829892" cy="5894830"/>
            <a:chOff x="0" y="0"/>
            <a:chExt cx="1272070" cy="15525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72070" cy="1552548"/>
            </a:xfrm>
            <a:custGeom>
              <a:avLst/>
              <a:gdLst/>
              <a:ahLst/>
              <a:cxnLst/>
              <a:rect l="l" t="t" r="r" b="b"/>
              <a:pathLst>
                <a:path w="1272070" h="1552548">
                  <a:moveTo>
                    <a:pt x="94572" y="0"/>
                  </a:moveTo>
                  <a:lnTo>
                    <a:pt x="1177498" y="0"/>
                  </a:lnTo>
                  <a:cubicBezTo>
                    <a:pt x="1229729" y="0"/>
                    <a:pt x="1272070" y="42341"/>
                    <a:pt x="1272070" y="94572"/>
                  </a:cubicBezTo>
                  <a:lnTo>
                    <a:pt x="1272070" y="1457976"/>
                  </a:lnTo>
                  <a:cubicBezTo>
                    <a:pt x="1272070" y="1483058"/>
                    <a:pt x="1262106" y="1507113"/>
                    <a:pt x="1244371" y="1524848"/>
                  </a:cubicBezTo>
                  <a:cubicBezTo>
                    <a:pt x="1226635" y="1542584"/>
                    <a:pt x="1202580" y="1552548"/>
                    <a:pt x="1177498" y="1552548"/>
                  </a:cubicBezTo>
                  <a:lnTo>
                    <a:pt x="94572" y="1552548"/>
                  </a:lnTo>
                  <a:cubicBezTo>
                    <a:pt x="69490" y="1552548"/>
                    <a:pt x="45435" y="1542584"/>
                    <a:pt x="27700" y="1524848"/>
                  </a:cubicBezTo>
                  <a:cubicBezTo>
                    <a:pt x="9964" y="1507113"/>
                    <a:pt x="0" y="1483058"/>
                    <a:pt x="0" y="1457976"/>
                  </a:cubicBezTo>
                  <a:lnTo>
                    <a:pt x="0" y="94572"/>
                  </a:lnTo>
                  <a:cubicBezTo>
                    <a:pt x="0" y="69490"/>
                    <a:pt x="9964" y="45435"/>
                    <a:pt x="27700" y="27700"/>
                  </a:cubicBezTo>
                  <a:cubicBezTo>
                    <a:pt x="45435" y="9964"/>
                    <a:pt x="69490" y="0"/>
                    <a:pt x="94572" y="0"/>
                  </a:cubicBez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272070" cy="1600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848550" y="2898097"/>
            <a:ext cx="3868715" cy="5880468"/>
            <a:chOff x="0" y="0"/>
            <a:chExt cx="599365" cy="9110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9365" cy="911038"/>
            </a:xfrm>
            <a:custGeom>
              <a:avLst/>
              <a:gdLst/>
              <a:ahLst/>
              <a:cxnLst/>
              <a:rect l="l" t="t" r="r" b="b"/>
              <a:pathLst>
                <a:path w="599365" h="911038">
                  <a:moveTo>
                    <a:pt x="32019" y="0"/>
                  </a:moveTo>
                  <a:lnTo>
                    <a:pt x="567347" y="0"/>
                  </a:lnTo>
                  <a:cubicBezTo>
                    <a:pt x="575838" y="0"/>
                    <a:pt x="583982" y="3373"/>
                    <a:pt x="589987" y="9378"/>
                  </a:cubicBezTo>
                  <a:cubicBezTo>
                    <a:pt x="595992" y="15383"/>
                    <a:pt x="599365" y="23527"/>
                    <a:pt x="599365" y="32019"/>
                  </a:cubicBezTo>
                  <a:lnTo>
                    <a:pt x="599365" y="879020"/>
                  </a:lnTo>
                  <a:cubicBezTo>
                    <a:pt x="599365" y="887512"/>
                    <a:pt x="595992" y="895656"/>
                    <a:pt x="589987" y="901660"/>
                  </a:cubicBezTo>
                  <a:cubicBezTo>
                    <a:pt x="583982" y="907665"/>
                    <a:pt x="575838" y="911038"/>
                    <a:pt x="567347" y="911038"/>
                  </a:cubicBezTo>
                  <a:lnTo>
                    <a:pt x="32019" y="911038"/>
                  </a:lnTo>
                  <a:cubicBezTo>
                    <a:pt x="23527" y="911038"/>
                    <a:pt x="15383" y="907665"/>
                    <a:pt x="9378" y="901660"/>
                  </a:cubicBezTo>
                  <a:cubicBezTo>
                    <a:pt x="3373" y="895656"/>
                    <a:pt x="0" y="887512"/>
                    <a:pt x="0" y="879020"/>
                  </a:cubicBezTo>
                  <a:lnTo>
                    <a:pt x="0" y="32019"/>
                  </a:lnTo>
                  <a:cubicBezTo>
                    <a:pt x="0" y="23527"/>
                    <a:pt x="3373" y="15383"/>
                    <a:pt x="9378" y="9378"/>
                  </a:cubicBezTo>
                  <a:cubicBezTo>
                    <a:pt x="15383" y="3373"/>
                    <a:pt x="23527" y="0"/>
                    <a:pt x="32019" y="0"/>
                  </a:cubicBezTo>
                  <a:close/>
                </a:path>
              </a:pathLst>
            </a:custGeom>
            <a:blipFill>
              <a:blip r:embed="rId2"/>
              <a:stretch>
                <a:fillRect l="-64071" r="-64071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14848550" y="1944578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7"/>
                </a:lnTo>
                <a:lnTo>
                  <a:pt x="0" y="379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298985" y="1028700"/>
            <a:ext cx="960315" cy="960315"/>
          </a:xfrm>
          <a:custGeom>
            <a:avLst/>
            <a:gdLst/>
            <a:ahLst/>
            <a:cxnLst/>
            <a:rect l="l" t="t" r="r" b="b"/>
            <a:pathLst>
              <a:path w="960315" h="960315">
                <a:moveTo>
                  <a:pt x="0" y="0"/>
                </a:moveTo>
                <a:lnTo>
                  <a:pt x="960315" y="0"/>
                </a:lnTo>
                <a:lnTo>
                  <a:pt x="960315" y="960315"/>
                </a:lnTo>
                <a:lnTo>
                  <a:pt x="0" y="9603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904875"/>
            <a:ext cx="9855136" cy="807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3" lvl="1" indent="-485777" algn="l">
              <a:lnSpc>
                <a:spcPts val="5715"/>
              </a:lnSpc>
              <a:buAutoNum type="arabicPeriod"/>
            </a:pPr>
            <a:r>
              <a:rPr lang="en-US" sz="4500" b="1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Data Cleaning and preprocess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8200" y="2109771"/>
            <a:ext cx="14010350" cy="2957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861"/>
              </a:lnSpc>
            </a:pPr>
            <a:r>
              <a:rPr lang="en-US" sz="2758" b="1" dirty="0">
                <a:solidFill>
                  <a:srgbClr val="002060"/>
                </a:solidFill>
                <a:latin typeface="Aileron Ultra-Bold" panose="020B0604020202020204" charset="0"/>
                <a:ea typeface="Aileron"/>
                <a:cs typeface="Aileron"/>
                <a:sym typeface="Aileron"/>
              </a:rPr>
              <a:t>Handling Missing &amp; Inconsistent Values</a:t>
            </a:r>
          </a:p>
          <a:p>
            <a:pPr algn="just">
              <a:lnSpc>
                <a:spcPts val="3861"/>
              </a:lnSpc>
            </a:pPr>
            <a:r>
              <a:rPr lang="en-US" sz="2758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 - No null values found, but some columns (e.g., 'Gender', 'Browser') had inconvenient or </a:t>
            </a:r>
          </a:p>
          <a:p>
            <a:pPr algn="just">
              <a:lnSpc>
                <a:spcPts val="3861"/>
              </a:lnSpc>
            </a:pPr>
            <a:r>
              <a:rPr lang="en-US" sz="2758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       empty entries.</a:t>
            </a:r>
          </a:p>
          <a:p>
            <a:pPr algn="just">
              <a:lnSpc>
                <a:spcPts val="3861"/>
              </a:lnSpc>
            </a:pPr>
            <a:r>
              <a:rPr lang="en-US" sz="2758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 - Default values assigned: ‘Gender ‘- 0 for Male, 1 for Female; ‘Browser ‘ -3 for 'Other'.</a:t>
            </a:r>
          </a:p>
          <a:p>
            <a:pPr algn="just">
              <a:lnSpc>
                <a:spcPts val="3861"/>
              </a:lnSpc>
            </a:pPr>
            <a:r>
              <a:rPr lang="en-US" sz="2758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 - Ensured dataset consistency by replacing inconsistencies with appropriate defaults.</a:t>
            </a:r>
          </a:p>
          <a:p>
            <a:pPr algn="just">
              <a:lnSpc>
                <a:spcPts val="3861"/>
              </a:lnSpc>
            </a:pPr>
            <a:endParaRPr lang="en-US" sz="2758" dirty="0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4812691"/>
            <a:ext cx="12153900" cy="3261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328"/>
              </a:lnSpc>
            </a:pPr>
            <a:r>
              <a:rPr lang="en-US" sz="3091" b="1" dirty="0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Preprocessing Steps</a:t>
            </a:r>
          </a:p>
          <a:p>
            <a:pPr algn="just">
              <a:lnSpc>
                <a:spcPts val="4328"/>
              </a:lnSpc>
            </a:pPr>
            <a:r>
              <a:rPr lang="en-US" sz="3091" b="1" dirty="0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  </a:t>
            </a:r>
            <a:r>
              <a:rPr lang="en-US" sz="3091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- Checked the total number of rows and columns (Dataset: 65,796 rows × 12 columns).</a:t>
            </a:r>
          </a:p>
          <a:p>
            <a:pPr algn="just">
              <a:lnSpc>
                <a:spcPts val="4328"/>
              </a:lnSpc>
            </a:pPr>
            <a:r>
              <a:rPr lang="en-US" sz="3091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 - Checked data types: 2 floats, 9 </a:t>
            </a:r>
            <a:r>
              <a:rPr lang="en-US" sz="3091" dirty="0" err="1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ints</a:t>
            </a:r>
            <a:r>
              <a:rPr lang="en-US" sz="3091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, 1 object.</a:t>
            </a:r>
          </a:p>
          <a:p>
            <a:pPr algn="just">
              <a:lnSpc>
                <a:spcPts val="4328"/>
              </a:lnSpc>
            </a:pPr>
            <a:r>
              <a:rPr lang="en-US" sz="3091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 -  Cleaned and converted </a:t>
            </a:r>
            <a:r>
              <a:rPr lang="en-US" sz="3091" dirty="0" err="1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purchase_DATE</a:t>
            </a:r>
            <a:r>
              <a:rPr lang="en-US" sz="3091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to datetime format.</a:t>
            </a:r>
          </a:p>
          <a:p>
            <a:pPr algn="just">
              <a:lnSpc>
                <a:spcPts val="4328"/>
              </a:lnSpc>
            </a:pPr>
            <a:r>
              <a:rPr lang="en-US" sz="3091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 - Categorized Age into meaningful </a:t>
            </a:r>
            <a:r>
              <a:rPr lang="en-US" sz="3091" dirty="0" err="1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Age_Group</a:t>
            </a:r>
            <a:r>
              <a:rPr lang="en-US" sz="3091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labels.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4430" y="9641072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59" y="0"/>
                </a:lnTo>
                <a:lnTo>
                  <a:pt x="1226459" y="379087"/>
                </a:lnTo>
                <a:lnTo>
                  <a:pt x="0" y="379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040390" y="206595"/>
            <a:ext cx="960315" cy="960315"/>
          </a:xfrm>
          <a:custGeom>
            <a:avLst/>
            <a:gdLst/>
            <a:ahLst/>
            <a:cxnLst/>
            <a:rect l="l" t="t" r="r" b="b"/>
            <a:pathLst>
              <a:path w="960315" h="960315">
                <a:moveTo>
                  <a:pt x="0" y="0"/>
                </a:moveTo>
                <a:lnTo>
                  <a:pt x="960315" y="0"/>
                </a:lnTo>
                <a:lnTo>
                  <a:pt x="960315" y="960315"/>
                </a:lnTo>
                <a:lnTo>
                  <a:pt x="0" y="9603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916109" y="2311470"/>
            <a:ext cx="6398064" cy="5664060"/>
          </a:xfrm>
          <a:custGeom>
            <a:avLst/>
            <a:gdLst/>
            <a:ahLst/>
            <a:cxnLst/>
            <a:rect l="l" t="t" r="r" b="b"/>
            <a:pathLst>
              <a:path w="6398064" h="5664060">
                <a:moveTo>
                  <a:pt x="0" y="0"/>
                </a:moveTo>
                <a:lnTo>
                  <a:pt x="6398063" y="0"/>
                </a:lnTo>
                <a:lnTo>
                  <a:pt x="6398063" y="5664060"/>
                </a:lnTo>
                <a:lnTo>
                  <a:pt x="0" y="56640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193320" y="686753"/>
            <a:ext cx="4327228" cy="4114800"/>
          </a:xfrm>
          <a:custGeom>
            <a:avLst/>
            <a:gdLst/>
            <a:ahLst/>
            <a:cxnLst/>
            <a:rect l="l" t="t" r="r" b="b"/>
            <a:pathLst>
              <a:path w="4327228" h="4114800">
                <a:moveTo>
                  <a:pt x="0" y="0"/>
                </a:moveTo>
                <a:lnTo>
                  <a:pt x="4327228" y="0"/>
                </a:lnTo>
                <a:lnTo>
                  <a:pt x="43272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34430" y="220980"/>
            <a:ext cx="11161421" cy="807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15"/>
              </a:lnSpc>
            </a:pPr>
            <a:r>
              <a:rPr lang="en-US" sz="4500" b="1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2. Data Visualization and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56883" y="5866087"/>
            <a:ext cx="10071717" cy="128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46"/>
              </a:lnSpc>
            </a:pPr>
            <a:r>
              <a:rPr lang="en-US" sz="2461">
                <a:solidFill>
                  <a:srgbClr val="021828"/>
                </a:solidFill>
                <a:latin typeface="Aileron"/>
                <a:ea typeface="Aileron"/>
                <a:cs typeface="Aileron"/>
                <a:sym typeface="Aileron"/>
              </a:rPr>
              <a:t>- 67% of purchases from females, 33% from males.</a:t>
            </a:r>
          </a:p>
          <a:p>
            <a:pPr algn="just">
              <a:lnSpc>
                <a:spcPts val="3446"/>
              </a:lnSpc>
            </a:pPr>
            <a:r>
              <a:rPr lang="en-US" sz="2461">
                <a:solidFill>
                  <a:srgbClr val="021828"/>
                </a:solidFill>
                <a:latin typeface="Aileron"/>
                <a:ea typeface="Aileron"/>
                <a:cs typeface="Aileron"/>
                <a:sym typeface="Aileron"/>
              </a:rPr>
              <a:t> - Indicates a larger female customer base.</a:t>
            </a:r>
          </a:p>
          <a:p>
            <a:pPr algn="just">
              <a:lnSpc>
                <a:spcPts val="3446"/>
              </a:lnSpc>
            </a:pPr>
            <a:endParaRPr lang="en-US" sz="2461">
              <a:solidFill>
                <a:srgbClr val="021828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34430" y="1467226"/>
            <a:ext cx="601877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b="1" dirty="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2.1 Purchases by Gender (Pie Chart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4430" y="9641072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59" y="0"/>
                </a:lnTo>
                <a:lnTo>
                  <a:pt x="1226459" y="379087"/>
                </a:lnTo>
                <a:lnTo>
                  <a:pt x="0" y="379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040390" y="206595"/>
            <a:ext cx="960315" cy="960315"/>
          </a:xfrm>
          <a:custGeom>
            <a:avLst/>
            <a:gdLst/>
            <a:ahLst/>
            <a:cxnLst/>
            <a:rect l="l" t="t" r="r" b="b"/>
            <a:pathLst>
              <a:path w="960315" h="960315">
                <a:moveTo>
                  <a:pt x="0" y="0"/>
                </a:moveTo>
                <a:lnTo>
                  <a:pt x="960315" y="0"/>
                </a:lnTo>
                <a:lnTo>
                  <a:pt x="960315" y="960315"/>
                </a:lnTo>
                <a:lnTo>
                  <a:pt x="0" y="9603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419084" y="1520328"/>
            <a:ext cx="7540509" cy="5768944"/>
          </a:xfrm>
          <a:custGeom>
            <a:avLst/>
            <a:gdLst/>
            <a:ahLst/>
            <a:cxnLst/>
            <a:rect l="l" t="t" r="r" b="b"/>
            <a:pathLst>
              <a:path w="7540509" h="5768944">
                <a:moveTo>
                  <a:pt x="0" y="0"/>
                </a:moveTo>
                <a:lnTo>
                  <a:pt x="7540510" y="0"/>
                </a:lnTo>
                <a:lnTo>
                  <a:pt x="7540510" y="5768944"/>
                </a:lnTo>
                <a:lnTo>
                  <a:pt x="0" y="57689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654616" y="1159948"/>
            <a:ext cx="4346089" cy="4114800"/>
          </a:xfrm>
          <a:custGeom>
            <a:avLst/>
            <a:gdLst/>
            <a:ahLst/>
            <a:cxnLst/>
            <a:rect l="l" t="t" r="r" b="b"/>
            <a:pathLst>
              <a:path w="4346089" h="4114800">
                <a:moveTo>
                  <a:pt x="0" y="0"/>
                </a:moveTo>
                <a:lnTo>
                  <a:pt x="4346089" y="0"/>
                </a:lnTo>
                <a:lnTo>
                  <a:pt x="43460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34430" y="220980"/>
            <a:ext cx="11161421" cy="807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15"/>
              </a:lnSpc>
            </a:pPr>
            <a:r>
              <a:rPr lang="en-US" sz="4500" b="1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2. Data Visualization and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53481" y="7727422"/>
            <a:ext cx="10071717" cy="1711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1526" lvl="1" indent="-265763" algn="just">
              <a:lnSpc>
                <a:spcPts val="3446"/>
              </a:lnSpc>
              <a:buFont typeface="Arial"/>
              <a:buChar char="•"/>
            </a:pPr>
            <a:r>
              <a:rPr lang="en-US" sz="2461">
                <a:solidFill>
                  <a:srgbClr val="021828"/>
                </a:solidFill>
                <a:latin typeface="Aileron"/>
                <a:ea typeface="Aileron"/>
                <a:cs typeface="Aileron"/>
                <a:sym typeface="Aileron"/>
              </a:rPr>
              <a:t>According to the chart, transaction made by credit payment is 30%, then PayPal with 22.1%, digital wallets with 29%, and payments made through other means are 18.9%.</a:t>
            </a:r>
          </a:p>
          <a:p>
            <a:pPr algn="just">
              <a:lnSpc>
                <a:spcPts val="3446"/>
              </a:lnSpc>
            </a:pPr>
            <a:endParaRPr lang="en-US" sz="2461">
              <a:solidFill>
                <a:srgbClr val="021828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76267" y="1463178"/>
            <a:ext cx="2369245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2.2 Donut Chart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099760"/>
            <a:ext cx="18288000" cy="6700790"/>
            <a:chOff x="0" y="0"/>
            <a:chExt cx="4816593" cy="17648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764817"/>
            </a:xfrm>
            <a:custGeom>
              <a:avLst/>
              <a:gdLst/>
              <a:ahLst/>
              <a:cxnLst/>
              <a:rect l="l" t="t" r="r" b="b"/>
              <a:pathLst>
                <a:path w="4816592" h="1764817">
                  <a:moveTo>
                    <a:pt x="0" y="0"/>
                  </a:moveTo>
                  <a:lnTo>
                    <a:pt x="4816592" y="0"/>
                  </a:lnTo>
                  <a:lnTo>
                    <a:pt x="4816592" y="1764817"/>
                  </a:lnTo>
                  <a:lnTo>
                    <a:pt x="0" y="1764817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8124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71312" y="3868995"/>
            <a:ext cx="6142596" cy="1274505"/>
            <a:chOff x="0" y="0"/>
            <a:chExt cx="1617803" cy="3356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17803" cy="335672"/>
            </a:xfrm>
            <a:custGeom>
              <a:avLst/>
              <a:gdLst/>
              <a:ahLst/>
              <a:cxnLst/>
              <a:rect l="l" t="t" r="r" b="b"/>
              <a:pathLst>
                <a:path w="1617803" h="335672">
                  <a:moveTo>
                    <a:pt x="64279" y="0"/>
                  </a:moveTo>
                  <a:lnTo>
                    <a:pt x="1553524" y="0"/>
                  </a:lnTo>
                  <a:cubicBezTo>
                    <a:pt x="1570572" y="0"/>
                    <a:pt x="1586922" y="6772"/>
                    <a:pt x="1598976" y="18827"/>
                  </a:cubicBezTo>
                  <a:cubicBezTo>
                    <a:pt x="1611031" y="30881"/>
                    <a:pt x="1617803" y="47231"/>
                    <a:pt x="1617803" y="64279"/>
                  </a:cubicBezTo>
                  <a:lnTo>
                    <a:pt x="1617803" y="271393"/>
                  </a:lnTo>
                  <a:cubicBezTo>
                    <a:pt x="1617803" y="288441"/>
                    <a:pt x="1611031" y="304791"/>
                    <a:pt x="1598976" y="316845"/>
                  </a:cubicBezTo>
                  <a:cubicBezTo>
                    <a:pt x="1586922" y="328900"/>
                    <a:pt x="1570572" y="335672"/>
                    <a:pt x="1553524" y="335672"/>
                  </a:cubicBezTo>
                  <a:lnTo>
                    <a:pt x="64279" y="335672"/>
                  </a:lnTo>
                  <a:cubicBezTo>
                    <a:pt x="47231" y="335672"/>
                    <a:pt x="30881" y="328900"/>
                    <a:pt x="18827" y="316845"/>
                  </a:cubicBezTo>
                  <a:cubicBezTo>
                    <a:pt x="6772" y="304791"/>
                    <a:pt x="0" y="288441"/>
                    <a:pt x="0" y="271393"/>
                  </a:cubicBezTo>
                  <a:lnTo>
                    <a:pt x="0" y="64279"/>
                  </a:lnTo>
                  <a:cubicBezTo>
                    <a:pt x="0" y="47231"/>
                    <a:pt x="6772" y="30881"/>
                    <a:pt x="18827" y="18827"/>
                  </a:cubicBezTo>
                  <a:cubicBezTo>
                    <a:pt x="30881" y="6772"/>
                    <a:pt x="47231" y="0"/>
                    <a:pt x="6427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617803" cy="383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613908" y="2281685"/>
            <a:ext cx="4639753" cy="913013"/>
            <a:chOff x="0" y="0"/>
            <a:chExt cx="1221993" cy="24046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21993" cy="240464"/>
            </a:xfrm>
            <a:custGeom>
              <a:avLst/>
              <a:gdLst/>
              <a:ahLst/>
              <a:cxnLst/>
              <a:rect l="l" t="t" r="r" b="b"/>
              <a:pathLst>
                <a:path w="1221993" h="240464">
                  <a:moveTo>
                    <a:pt x="85099" y="0"/>
                  </a:moveTo>
                  <a:lnTo>
                    <a:pt x="1136894" y="0"/>
                  </a:lnTo>
                  <a:cubicBezTo>
                    <a:pt x="1183892" y="0"/>
                    <a:pt x="1221993" y="38100"/>
                    <a:pt x="1221993" y="85099"/>
                  </a:cubicBezTo>
                  <a:lnTo>
                    <a:pt x="1221993" y="155365"/>
                  </a:lnTo>
                  <a:cubicBezTo>
                    <a:pt x="1221993" y="202364"/>
                    <a:pt x="1183892" y="240464"/>
                    <a:pt x="1136894" y="240464"/>
                  </a:cubicBezTo>
                  <a:lnTo>
                    <a:pt x="85099" y="240464"/>
                  </a:lnTo>
                  <a:cubicBezTo>
                    <a:pt x="38100" y="240464"/>
                    <a:pt x="0" y="202364"/>
                    <a:pt x="0" y="155365"/>
                  </a:cubicBezTo>
                  <a:lnTo>
                    <a:pt x="0" y="85099"/>
                  </a:lnTo>
                  <a:cubicBezTo>
                    <a:pt x="0" y="38100"/>
                    <a:pt x="38100" y="0"/>
                    <a:pt x="85099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221993" cy="2880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674092" y="4027634"/>
            <a:ext cx="5766150" cy="1206761"/>
            <a:chOff x="0" y="0"/>
            <a:chExt cx="1518657" cy="31783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18657" cy="317830"/>
            </a:xfrm>
            <a:custGeom>
              <a:avLst/>
              <a:gdLst/>
              <a:ahLst/>
              <a:cxnLst/>
              <a:rect l="l" t="t" r="r" b="b"/>
              <a:pathLst>
                <a:path w="1518657" h="317830">
                  <a:moveTo>
                    <a:pt x="68475" y="0"/>
                  </a:moveTo>
                  <a:lnTo>
                    <a:pt x="1450182" y="0"/>
                  </a:lnTo>
                  <a:cubicBezTo>
                    <a:pt x="1468342" y="0"/>
                    <a:pt x="1485759" y="7214"/>
                    <a:pt x="1498601" y="20056"/>
                  </a:cubicBezTo>
                  <a:cubicBezTo>
                    <a:pt x="1511442" y="32897"/>
                    <a:pt x="1518657" y="50314"/>
                    <a:pt x="1518657" y="68475"/>
                  </a:cubicBezTo>
                  <a:lnTo>
                    <a:pt x="1518657" y="249355"/>
                  </a:lnTo>
                  <a:cubicBezTo>
                    <a:pt x="1518657" y="267516"/>
                    <a:pt x="1511442" y="284933"/>
                    <a:pt x="1498601" y="297774"/>
                  </a:cubicBezTo>
                  <a:cubicBezTo>
                    <a:pt x="1485759" y="310616"/>
                    <a:pt x="1468342" y="317830"/>
                    <a:pt x="1450182" y="317830"/>
                  </a:cubicBezTo>
                  <a:lnTo>
                    <a:pt x="68475" y="317830"/>
                  </a:lnTo>
                  <a:cubicBezTo>
                    <a:pt x="30657" y="317830"/>
                    <a:pt x="0" y="287173"/>
                    <a:pt x="0" y="249355"/>
                  </a:cubicBezTo>
                  <a:lnTo>
                    <a:pt x="0" y="68475"/>
                  </a:lnTo>
                  <a:cubicBezTo>
                    <a:pt x="0" y="50314"/>
                    <a:pt x="7214" y="32897"/>
                    <a:pt x="20056" y="20056"/>
                  </a:cubicBezTo>
                  <a:cubicBezTo>
                    <a:pt x="32897" y="7214"/>
                    <a:pt x="50314" y="0"/>
                    <a:pt x="684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518657" cy="3654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12517" y="5371808"/>
            <a:ext cx="5601390" cy="3115861"/>
            <a:chOff x="0" y="0"/>
            <a:chExt cx="1475263" cy="8206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75263" cy="820638"/>
            </a:xfrm>
            <a:custGeom>
              <a:avLst/>
              <a:gdLst/>
              <a:ahLst/>
              <a:cxnLst/>
              <a:rect l="l" t="t" r="r" b="b"/>
              <a:pathLst>
                <a:path w="1475263" h="820638">
                  <a:moveTo>
                    <a:pt x="26261" y="0"/>
                  </a:moveTo>
                  <a:lnTo>
                    <a:pt x="1449003" y="0"/>
                  </a:lnTo>
                  <a:cubicBezTo>
                    <a:pt x="1455967" y="0"/>
                    <a:pt x="1462647" y="2767"/>
                    <a:pt x="1467572" y="7692"/>
                  </a:cubicBezTo>
                  <a:cubicBezTo>
                    <a:pt x="1472497" y="12616"/>
                    <a:pt x="1475263" y="19296"/>
                    <a:pt x="1475263" y="26261"/>
                  </a:cubicBezTo>
                  <a:lnTo>
                    <a:pt x="1475263" y="794378"/>
                  </a:lnTo>
                  <a:cubicBezTo>
                    <a:pt x="1475263" y="801342"/>
                    <a:pt x="1472497" y="808022"/>
                    <a:pt x="1467572" y="812947"/>
                  </a:cubicBezTo>
                  <a:cubicBezTo>
                    <a:pt x="1462647" y="817871"/>
                    <a:pt x="1455967" y="820638"/>
                    <a:pt x="1449003" y="820638"/>
                  </a:cubicBezTo>
                  <a:lnTo>
                    <a:pt x="26261" y="820638"/>
                  </a:lnTo>
                  <a:cubicBezTo>
                    <a:pt x="19296" y="820638"/>
                    <a:pt x="12616" y="817871"/>
                    <a:pt x="7692" y="812947"/>
                  </a:cubicBezTo>
                  <a:cubicBezTo>
                    <a:pt x="2767" y="808022"/>
                    <a:pt x="0" y="801342"/>
                    <a:pt x="0" y="794378"/>
                  </a:cubicBezTo>
                  <a:lnTo>
                    <a:pt x="0" y="26261"/>
                  </a:lnTo>
                  <a:cubicBezTo>
                    <a:pt x="0" y="19296"/>
                    <a:pt x="2767" y="12616"/>
                    <a:pt x="7692" y="7692"/>
                  </a:cubicBezTo>
                  <a:cubicBezTo>
                    <a:pt x="12616" y="2767"/>
                    <a:pt x="19296" y="0"/>
                    <a:pt x="262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475263" cy="8682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672319" y="5501095"/>
            <a:ext cx="5766150" cy="3070854"/>
            <a:chOff x="0" y="0"/>
            <a:chExt cx="1518657" cy="80878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18657" cy="808785"/>
            </a:xfrm>
            <a:custGeom>
              <a:avLst/>
              <a:gdLst/>
              <a:ahLst/>
              <a:cxnLst/>
              <a:rect l="l" t="t" r="r" b="b"/>
              <a:pathLst>
                <a:path w="1518657" h="808785">
                  <a:moveTo>
                    <a:pt x="25510" y="0"/>
                  </a:moveTo>
                  <a:lnTo>
                    <a:pt x="1493146" y="0"/>
                  </a:lnTo>
                  <a:cubicBezTo>
                    <a:pt x="1507235" y="0"/>
                    <a:pt x="1518657" y="11421"/>
                    <a:pt x="1518657" y="25510"/>
                  </a:cubicBezTo>
                  <a:lnTo>
                    <a:pt x="1518657" y="783274"/>
                  </a:lnTo>
                  <a:cubicBezTo>
                    <a:pt x="1518657" y="797363"/>
                    <a:pt x="1507235" y="808785"/>
                    <a:pt x="1493146" y="808785"/>
                  </a:cubicBezTo>
                  <a:lnTo>
                    <a:pt x="25510" y="808785"/>
                  </a:lnTo>
                  <a:cubicBezTo>
                    <a:pt x="11421" y="808785"/>
                    <a:pt x="0" y="797363"/>
                    <a:pt x="0" y="783274"/>
                  </a:cubicBezTo>
                  <a:lnTo>
                    <a:pt x="0" y="25510"/>
                  </a:lnTo>
                  <a:cubicBezTo>
                    <a:pt x="0" y="11421"/>
                    <a:pt x="11421" y="0"/>
                    <a:pt x="2551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518657" cy="856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581887" y="6571509"/>
            <a:ext cx="3361746" cy="336174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38988" r="-38988"/>
              </a:stretch>
            </a:blipFill>
          </p:spPr>
        </p:sp>
      </p:grpSp>
      <p:sp>
        <p:nvSpPr>
          <p:cNvPr id="22" name="Freeform 22"/>
          <p:cNvSpPr/>
          <p:nvPr/>
        </p:nvSpPr>
        <p:spPr>
          <a:xfrm>
            <a:off x="4751083" y="2861848"/>
            <a:ext cx="1338949" cy="937264"/>
          </a:xfrm>
          <a:custGeom>
            <a:avLst/>
            <a:gdLst/>
            <a:ahLst/>
            <a:cxnLst/>
            <a:rect l="l" t="t" r="r" b="b"/>
            <a:pathLst>
              <a:path w="1338949" h="937264">
                <a:moveTo>
                  <a:pt x="0" y="0"/>
                </a:moveTo>
                <a:lnTo>
                  <a:pt x="1338950" y="0"/>
                </a:lnTo>
                <a:lnTo>
                  <a:pt x="1338950" y="937264"/>
                </a:lnTo>
                <a:lnTo>
                  <a:pt x="0" y="937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2197967" y="2861848"/>
            <a:ext cx="1289906" cy="902935"/>
          </a:xfrm>
          <a:custGeom>
            <a:avLst/>
            <a:gdLst/>
            <a:ahLst/>
            <a:cxnLst/>
            <a:rect l="l" t="t" r="r" b="b"/>
            <a:pathLst>
              <a:path w="1289906" h="902935">
                <a:moveTo>
                  <a:pt x="0" y="0"/>
                </a:moveTo>
                <a:lnTo>
                  <a:pt x="1289907" y="0"/>
                </a:lnTo>
                <a:lnTo>
                  <a:pt x="1289907" y="902935"/>
                </a:lnTo>
                <a:lnTo>
                  <a:pt x="0" y="9029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961143" y="794327"/>
            <a:ext cx="7881777" cy="943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30"/>
              </a:lnSpc>
              <a:spcBef>
                <a:spcPct val="0"/>
              </a:spcBef>
            </a:pPr>
            <a:r>
              <a:rPr lang="en-US" sz="5299" b="1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3.</a:t>
            </a:r>
            <a:r>
              <a:rPr lang="en-US" sz="5299" b="1" u="none" strike="noStrike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 Model Building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611963" y="2472595"/>
            <a:ext cx="2580138" cy="389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1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Models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116979" y="4212550"/>
            <a:ext cx="4880376" cy="789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1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Improved Model: Gradient Boosting Regression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25799" y="5572181"/>
            <a:ext cx="4964234" cy="3168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Features: 'N_Purchases', 'Gender', 'Pay_Method'.</a:t>
            </a:r>
          </a:p>
          <a:p>
            <a:pPr algn="just">
              <a:lnSpc>
                <a:spcPts val="2800"/>
              </a:lnSpc>
            </a:pPr>
            <a:r>
              <a:rPr lang="en-US" sz="2000" b="1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  Performance: </a:t>
            </a:r>
          </a:p>
          <a:p>
            <a:pPr algn="just">
              <a:lnSpc>
                <a:spcPts val="2800"/>
              </a:lnSpc>
            </a:pPr>
            <a:r>
              <a:rPr lang="en-US" sz="2000" b="1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R</a:t>
            </a:r>
            <a:r>
              <a:rPr lang="en-US" sz="2000">
                <a:solidFill>
                  <a:srgbClr val="E1EDFC"/>
                </a:solidFill>
                <a:latin typeface="Aileron"/>
                <a:ea typeface="Aileron"/>
                <a:cs typeface="Aileron"/>
                <a:sym typeface="Aileron"/>
              </a:rPr>
              <a:t>² ≈ 0.515, 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E1EDFC"/>
                </a:solidFill>
                <a:latin typeface="Aileron"/>
                <a:ea typeface="Aileron"/>
                <a:cs typeface="Aileron"/>
                <a:sym typeface="Aileron"/>
              </a:rPr>
              <a:t>high MSE (108.97).</a:t>
            </a:r>
          </a:p>
          <a:p>
            <a:pPr algn="just">
              <a:lnSpc>
                <a:spcPts val="2800"/>
              </a:lnSpc>
            </a:pPr>
            <a:r>
              <a:rPr lang="en-US" sz="2000" b="1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Conclusion: Model explains almost no variance; features insufficient for strong prediction.</a:t>
            </a:r>
          </a:p>
          <a:p>
            <a:pPr algn="just">
              <a:lnSpc>
                <a:spcPts val="2800"/>
              </a:lnSpc>
            </a:pPr>
            <a:endParaRPr lang="en-US" sz="2000" b="1">
              <a:solidFill>
                <a:srgbClr val="E1EDFC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869384" y="4212550"/>
            <a:ext cx="5220648" cy="789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1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Initial Model: Linear Regression (Scikit-Learn)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953838" y="5911859"/>
            <a:ext cx="5043517" cy="1850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28"/>
              </a:lnSpc>
            </a:pPr>
            <a:r>
              <a:rPr lang="en-US" sz="2091" b="1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Gradient Boosting Regression is a powerful machine learning technique used for predictive modeling, especially regression tasks (predicting continuous values like sales, prices, etc.).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18262" y="3388121"/>
            <a:ext cx="4917769" cy="665701"/>
            <a:chOff x="0" y="0"/>
            <a:chExt cx="1295215" cy="1753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95215" cy="175329"/>
            </a:xfrm>
            <a:custGeom>
              <a:avLst/>
              <a:gdLst/>
              <a:ahLst/>
              <a:cxnLst/>
              <a:rect l="l" t="t" r="r" b="b"/>
              <a:pathLst>
                <a:path w="1295215" h="175329">
                  <a:moveTo>
                    <a:pt x="80288" y="0"/>
                  </a:moveTo>
                  <a:lnTo>
                    <a:pt x="1214927" y="0"/>
                  </a:lnTo>
                  <a:cubicBezTo>
                    <a:pt x="1236221" y="0"/>
                    <a:pt x="1256642" y="8459"/>
                    <a:pt x="1271699" y="23516"/>
                  </a:cubicBezTo>
                  <a:cubicBezTo>
                    <a:pt x="1286756" y="38573"/>
                    <a:pt x="1295215" y="58994"/>
                    <a:pt x="1295215" y="80288"/>
                  </a:cubicBezTo>
                  <a:lnTo>
                    <a:pt x="1295215" y="95041"/>
                  </a:lnTo>
                  <a:cubicBezTo>
                    <a:pt x="1295215" y="116334"/>
                    <a:pt x="1286756" y="136756"/>
                    <a:pt x="1271699" y="151813"/>
                  </a:cubicBezTo>
                  <a:cubicBezTo>
                    <a:pt x="1256642" y="166870"/>
                    <a:pt x="1236221" y="175329"/>
                    <a:pt x="1214927" y="175329"/>
                  </a:cubicBezTo>
                  <a:lnTo>
                    <a:pt x="80288" y="175329"/>
                  </a:lnTo>
                  <a:cubicBezTo>
                    <a:pt x="58994" y="175329"/>
                    <a:pt x="38573" y="166870"/>
                    <a:pt x="23516" y="151813"/>
                  </a:cubicBezTo>
                  <a:cubicBezTo>
                    <a:pt x="8459" y="136756"/>
                    <a:pt x="0" y="116334"/>
                    <a:pt x="0" y="95041"/>
                  </a:cubicBezTo>
                  <a:lnTo>
                    <a:pt x="0" y="80288"/>
                  </a:lnTo>
                  <a:cubicBezTo>
                    <a:pt x="0" y="58994"/>
                    <a:pt x="8459" y="38573"/>
                    <a:pt x="23516" y="23516"/>
                  </a:cubicBezTo>
                  <a:cubicBezTo>
                    <a:pt x="38573" y="8459"/>
                    <a:pt x="58994" y="0"/>
                    <a:pt x="8028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295215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574039" y="6449406"/>
            <a:ext cx="4917769" cy="665701"/>
            <a:chOff x="0" y="0"/>
            <a:chExt cx="1295215" cy="1753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95215" cy="175329"/>
            </a:xfrm>
            <a:custGeom>
              <a:avLst/>
              <a:gdLst/>
              <a:ahLst/>
              <a:cxnLst/>
              <a:rect l="l" t="t" r="r" b="b"/>
              <a:pathLst>
                <a:path w="1295215" h="175329">
                  <a:moveTo>
                    <a:pt x="80288" y="0"/>
                  </a:moveTo>
                  <a:lnTo>
                    <a:pt x="1214927" y="0"/>
                  </a:lnTo>
                  <a:cubicBezTo>
                    <a:pt x="1236221" y="0"/>
                    <a:pt x="1256642" y="8459"/>
                    <a:pt x="1271699" y="23516"/>
                  </a:cubicBezTo>
                  <a:cubicBezTo>
                    <a:pt x="1286756" y="38573"/>
                    <a:pt x="1295215" y="58994"/>
                    <a:pt x="1295215" y="80288"/>
                  </a:cubicBezTo>
                  <a:lnTo>
                    <a:pt x="1295215" y="95041"/>
                  </a:lnTo>
                  <a:cubicBezTo>
                    <a:pt x="1295215" y="116334"/>
                    <a:pt x="1286756" y="136756"/>
                    <a:pt x="1271699" y="151813"/>
                  </a:cubicBezTo>
                  <a:cubicBezTo>
                    <a:pt x="1256642" y="166870"/>
                    <a:pt x="1236221" y="175329"/>
                    <a:pt x="1214927" y="175329"/>
                  </a:cubicBezTo>
                  <a:lnTo>
                    <a:pt x="80288" y="175329"/>
                  </a:lnTo>
                  <a:cubicBezTo>
                    <a:pt x="58994" y="175329"/>
                    <a:pt x="38573" y="166870"/>
                    <a:pt x="23516" y="151813"/>
                  </a:cubicBezTo>
                  <a:cubicBezTo>
                    <a:pt x="8459" y="136756"/>
                    <a:pt x="0" y="116334"/>
                    <a:pt x="0" y="95041"/>
                  </a:cubicBezTo>
                  <a:lnTo>
                    <a:pt x="0" y="80288"/>
                  </a:lnTo>
                  <a:cubicBezTo>
                    <a:pt x="0" y="58994"/>
                    <a:pt x="8459" y="38573"/>
                    <a:pt x="23516" y="23516"/>
                  </a:cubicBezTo>
                  <a:cubicBezTo>
                    <a:pt x="38573" y="8459"/>
                    <a:pt x="58994" y="0"/>
                    <a:pt x="8028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95215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54862" y="1530356"/>
            <a:ext cx="4917769" cy="665701"/>
            <a:chOff x="0" y="0"/>
            <a:chExt cx="1295215" cy="1753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95215" cy="175329"/>
            </a:xfrm>
            <a:custGeom>
              <a:avLst/>
              <a:gdLst/>
              <a:ahLst/>
              <a:cxnLst/>
              <a:rect l="l" t="t" r="r" b="b"/>
              <a:pathLst>
                <a:path w="1295215" h="175329">
                  <a:moveTo>
                    <a:pt x="80288" y="0"/>
                  </a:moveTo>
                  <a:lnTo>
                    <a:pt x="1214927" y="0"/>
                  </a:lnTo>
                  <a:cubicBezTo>
                    <a:pt x="1236221" y="0"/>
                    <a:pt x="1256642" y="8459"/>
                    <a:pt x="1271699" y="23516"/>
                  </a:cubicBezTo>
                  <a:cubicBezTo>
                    <a:pt x="1286756" y="38573"/>
                    <a:pt x="1295215" y="58994"/>
                    <a:pt x="1295215" y="80288"/>
                  </a:cubicBezTo>
                  <a:lnTo>
                    <a:pt x="1295215" y="95041"/>
                  </a:lnTo>
                  <a:cubicBezTo>
                    <a:pt x="1295215" y="116334"/>
                    <a:pt x="1286756" y="136756"/>
                    <a:pt x="1271699" y="151813"/>
                  </a:cubicBezTo>
                  <a:cubicBezTo>
                    <a:pt x="1256642" y="166870"/>
                    <a:pt x="1236221" y="175329"/>
                    <a:pt x="1214927" y="175329"/>
                  </a:cubicBezTo>
                  <a:lnTo>
                    <a:pt x="80288" y="175329"/>
                  </a:lnTo>
                  <a:cubicBezTo>
                    <a:pt x="58994" y="175329"/>
                    <a:pt x="38573" y="166870"/>
                    <a:pt x="23516" y="151813"/>
                  </a:cubicBezTo>
                  <a:cubicBezTo>
                    <a:pt x="8459" y="136756"/>
                    <a:pt x="0" y="116334"/>
                    <a:pt x="0" y="95041"/>
                  </a:cubicBezTo>
                  <a:lnTo>
                    <a:pt x="0" y="80288"/>
                  </a:lnTo>
                  <a:cubicBezTo>
                    <a:pt x="0" y="58994"/>
                    <a:pt x="8459" y="38573"/>
                    <a:pt x="23516" y="23516"/>
                  </a:cubicBezTo>
                  <a:cubicBezTo>
                    <a:pt x="38573" y="8459"/>
                    <a:pt x="58994" y="0"/>
                    <a:pt x="8028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295215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589162" y="2303225"/>
            <a:ext cx="665701" cy="665701"/>
          </a:xfrm>
          <a:custGeom>
            <a:avLst/>
            <a:gdLst/>
            <a:ahLst/>
            <a:cxnLst/>
            <a:rect l="l" t="t" r="r" b="b"/>
            <a:pathLst>
              <a:path w="665701" h="665701">
                <a:moveTo>
                  <a:pt x="0" y="0"/>
                </a:moveTo>
                <a:lnTo>
                  <a:pt x="665700" y="0"/>
                </a:lnTo>
                <a:lnTo>
                  <a:pt x="665700" y="665701"/>
                </a:lnTo>
                <a:lnTo>
                  <a:pt x="0" y="665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589162" y="4446569"/>
            <a:ext cx="665701" cy="665701"/>
          </a:xfrm>
          <a:custGeom>
            <a:avLst/>
            <a:gdLst/>
            <a:ahLst/>
            <a:cxnLst/>
            <a:rect l="l" t="t" r="r" b="b"/>
            <a:pathLst>
              <a:path w="665701" h="665701">
                <a:moveTo>
                  <a:pt x="0" y="0"/>
                </a:moveTo>
                <a:lnTo>
                  <a:pt x="665700" y="0"/>
                </a:lnTo>
                <a:lnTo>
                  <a:pt x="665700" y="665700"/>
                </a:lnTo>
                <a:lnTo>
                  <a:pt x="0" y="665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589162" y="7360169"/>
            <a:ext cx="665701" cy="665701"/>
          </a:xfrm>
          <a:custGeom>
            <a:avLst/>
            <a:gdLst/>
            <a:ahLst/>
            <a:cxnLst/>
            <a:rect l="l" t="t" r="r" b="b"/>
            <a:pathLst>
              <a:path w="665701" h="665701">
                <a:moveTo>
                  <a:pt x="0" y="0"/>
                </a:moveTo>
                <a:lnTo>
                  <a:pt x="665700" y="0"/>
                </a:lnTo>
                <a:lnTo>
                  <a:pt x="665700" y="665701"/>
                </a:lnTo>
                <a:lnTo>
                  <a:pt x="0" y="665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-655657" y="5581838"/>
            <a:ext cx="5650143" cy="3676462"/>
            <a:chOff x="0" y="0"/>
            <a:chExt cx="1488104" cy="96828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88104" cy="968286"/>
            </a:xfrm>
            <a:custGeom>
              <a:avLst/>
              <a:gdLst/>
              <a:ahLst/>
              <a:cxnLst/>
              <a:rect l="l" t="t" r="r" b="b"/>
              <a:pathLst>
                <a:path w="1488104" h="968286">
                  <a:moveTo>
                    <a:pt x="0" y="0"/>
                  </a:moveTo>
                  <a:lnTo>
                    <a:pt x="1488104" y="0"/>
                  </a:lnTo>
                  <a:lnTo>
                    <a:pt x="1488104" y="968286"/>
                  </a:lnTo>
                  <a:lnTo>
                    <a:pt x="0" y="968286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488104" cy="1015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932641" y="5112269"/>
            <a:ext cx="4146031" cy="4146031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38988" r="-38988"/>
              </a:stretch>
            </a:blipFill>
          </p:spPr>
        </p:sp>
      </p:grpSp>
      <p:sp>
        <p:nvSpPr>
          <p:cNvPr id="19" name="Freeform 19"/>
          <p:cNvSpPr/>
          <p:nvPr/>
        </p:nvSpPr>
        <p:spPr>
          <a:xfrm>
            <a:off x="14826698" y="-1751227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8" y="0"/>
                </a:lnTo>
                <a:lnTo>
                  <a:pt x="3691868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028700" y="7252027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2713747" y="595950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7"/>
                </a:lnTo>
                <a:lnTo>
                  <a:pt x="0" y="3790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430318" y="707069"/>
            <a:ext cx="6654579" cy="88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50"/>
              </a:lnSpc>
              <a:spcBef>
                <a:spcPct val="0"/>
              </a:spcBef>
            </a:pPr>
            <a:r>
              <a:rPr lang="en-US" sz="5000" b="1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Model Performance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30318" y="1902541"/>
            <a:ext cx="5580403" cy="763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Features Used (Independent Variables)</a:t>
            </a:r>
          </a:p>
          <a:p>
            <a:pPr marL="0" lvl="0" indent="0" algn="just">
              <a:lnSpc>
                <a:spcPts val="3080"/>
              </a:lnSpc>
              <a:spcBef>
                <a:spcPct val="0"/>
              </a:spcBef>
            </a:pPr>
            <a:endParaRPr lang="en-US" sz="2200" b="1">
              <a:solidFill>
                <a:srgbClr val="021828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685632" y="2467373"/>
            <a:ext cx="4919042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Total Revenue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54862" y="3502326"/>
            <a:ext cx="4590969" cy="372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Outcome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574039" y="6576834"/>
            <a:ext cx="4590969" cy="372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R</a:t>
            </a:r>
            <a:r>
              <a:rPr lang="en-US" sz="2200" b="1" u="none" strike="noStrike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eal-World Applications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097770" y="1657785"/>
            <a:ext cx="2459882" cy="372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1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Target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574039" y="4422217"/>
            <a:ext cx="4919042" cy="1108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b="1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✅ R² Score: 0.9991286641904208</a:t>
            </a:r>
          </a:p>
          <a:p>
            <a:pPr algn="just">
              <a:lnSpc>
                <a:spcPts val="2940"/>
              </a:lnSpc>
            </a:pPr>
            <a:endParaRPr lang="en-US" sz="2100" b="1">
              <a:solidFill>
                <a:srgbClr val="0E2F5F"/>
              </a:solidFill>
              <a:latin typeface="Aileron Ultra-Bold"/>
              <a:ea typeface="Aileron Ultra-Bold"/>
              <a:cs typeface="Aileron Ultra-Bold"/>
              <a:sym typeface="Aileron Ultra-Bold"/>
            </a:endParaRPr>
          </a:p>
          <a:p>
            <a:pPr algn="just">
              <a:lnSpc>
                <a:spcPts val="2940"/>
              </a:lnSpc>
            </a:pPr>
            <a:r>
              <a:rPr lang="en-US" sz="2100" b="1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✅ MSE: 3.019535986766877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572766" y="7486581"/>
            <a:ext cx="6686534" cy="1480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b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📊 Understand customer preferences by age.</a:t>
            </a:r>
          </a:p>
          <a:p>
            <a:pPr algn="just">
              <a:lnSpc>
                <a:spcPts val="2940"/>
              </a:lnSpc>
            </a:pPr>
            <a:r>
              <a:rPr lang="en-US" sz="2100" b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🛒 Optimize product stock and sales.</a:t>
            </a:r>
          </a:p>
          <a:p>
            <a:pPr algn="just">
              <a:lnSpc>
                <a:spcPts val="2940"/>
              </a:lnSpc>
            </a:pPr>
            <a:r>
              <a:rPr lang="en-US" sz="2100" b="1">
                <a:solidFill>
                  <a:srgbClr val="0E2F5F"/>
                </a:solidFill>
                <a:latin typeface="Aileron Bold"/>
                <a:ea typeface="Aileron Bold"/>
                <a:cs typeface="Aileron Bold"/>
                <a:sym typeface="Aileron Bold"/>
              </a:rPr>
              <a:t>💰 Forecast revenue trends.</a:t>
            </a:r>
          </a:p>
          <a:p>
            <a:pPr algn="just">
              <a:lnSpc>
                <a:spcPts val="2940"/>
              </a:lnSpc>
            </a:pPr>
            <a:endParaRPr lang="en-US" sz="2100" b="1">
              <a:solidFill>
                <a:srgbClr val="0E2F5F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430318" y="2618184"/>
            <a:ext cx="6958211" cy="185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Age: Used to group customers into defined age categories.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Purchase_DATE: Used to extract YearMonth for potential 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future time-based analysis.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Products: The item purchased by the customer.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Purchase_VALUE: The monetary value of each transaction.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21739" y="-1845934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7" y="0"/>
                </a:lnTo>
                <a:lnTo>
                  <a:pt x="3691867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220196" y="0"/>
            <a:ext cx="647477" cy="647477"/>
          </a:xfrm>
          <a:custGeom>
            <a:avLst/>
            <a:gdLst/>
            <a:ahLst/>
            <a:cxnLst/>
            <a:rect l="l" t="t" r="r" b="b"/>
            <a:pathLst>
              <a:path w="647477" h="647477">
                <a:moveTo>
                  <a:pt x="0" y="0"/>
                </a:moveTo>
                <a:lnTo>
                  <a:pt x="647477" y="0"/>
                </a:lnTo>
                <a:lnTo>
                  <a:pt x="647477" y="647477"/>
                </a:lnTo>
                <a:lnTo>
                  <a:pt x="0" y="6474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8882" y="1028700"/>
            <a:ext cx="14932857" cy="7801071"/>
            <a:chOff x="0" y="0"/>
            <a:chExt cx="3932933" cy="205460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932934" cy="2054603"/>
            </a:xfrm>
            <a:custGeom>
              <a:avLst/>
              <a:gdLst/>
              <a:ahLst/>
              <a:cxnLst/>
              <a:rect l="l" t="t" r="r" b="b"/>
              <a:pathLst>
                <a:path w="3932934" h="2054603">
                  <a:moveTo>
                    <a:pt x="30588" y="0"/>
                  </a:moveTo>
                  <a:lnTo>
                    <a:pt x="3902345" y="0"/>
                  </a:lnTo>
                  <a:cubicBezTo>
                    <a:pt x="3910458" y="0"/>
                    <a:pt x="3918238" y="3223"/>
                    <a:pt x="3923974" y="8959"/>
                  </a:cubicBezTo>
                  <a:cubicBezTo>
                    <a:pt x="3929711" y="14696"/>
                    <a:pt x="3932934" y="22476"/>
                    <a:pt x="3932934" y="30588"/>
                  </a:cubicBezTo>
                  <a:lnTo>
                    <a:pt x="3932934" y="2024015"/>
                  </a:lnTo>
                  <a:cubicBezTo>
                    <a:pt x="3932934" y="2032127"/>
                    <a:pt x="3929711" y="2039907"/>
                    <a:pt x="3923974" y="2045644"/>
                  </a:cubicBezTo>
                  <a:cubicBezTo>
                    <a:pt x="3918238" y="2051380"/>
                    <a:pt x="3910458" y="2054603"/>
                    <a:pt x="3902345" y="2054603"/>
                  </a:cubicBezTo>
                  <a:lnTo>
                    <a:pt x="30588" y="2054603"/>
                  </a:lnTo>
                  <a:cubicBezTo>
                    <a:pt x="13695" y="2054603"/>
                    <a:pt x="0" y="2040908"/>
                    <a:pt x="0" y="2024015"/>
                  </a:cubicBezTo>
                  <a:lnTo>
                    <a:pt x="0" y="30588"/>
                  </a:lnTo>
                  <a:cubicBezTo>
                    <a:pt x="0" y="22476"/>
                    <a:pt x="3223" y="14696"/>
                    <a:pt x="8959" y="8959"/>
                  </a:cubicBezTo>
                  <a:cubicBezTo>
                    <a:pt x="14696" y="3223"/>
                    <a:pt x="22476" y="0"/>
                    <a:pt x="3058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932933" cy="21022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631548" y="1447230"/>
            <a:ext cx="13847524" cy="6964011"/>
          </a:xfrm>
          <a:custGeom>
            <a:avLst/>
            <a:gdLst/>
            <a:ahLst/>
            <a:cxnLst/>
            <a:rect l="l" t="t" r="r" b="b"/>
            <a:pathLst>
              <a:path w="13847524" h="6964011">
                <a:moveTo>
                  <a:pt x="0" y="0"/>
                </a:moveTo>
                <a:lnTo>
                  <a:pt x="13847524" y="0"/>
                </a:lnTo>
                <a:lnTo>
                  <a:pt x="13847524" y="6964011"/>
                </a:lnTo>
                <a:lnTo>
                  <a:pt x="0" y="69640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6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021739" y="7237125"/>
            <a:ext cx="2696544" cy="2880154"/>
          </a:xfrm>
          <a:custGeom>
            <a:avLst/>
            <a:gdLst/>
            <a:ahLst/>
            <a:cxnLst/>
            <a:rect l="l" t="t" r="r" b="b"/>
            <a:pathLst>
              <a:path w="2696544" h="2880154">
                <a:moveTo>
                  <a:pt x="0" y="0"/>
                </a:moveTo>
                <a:lnTo>
                  <a:pt x="2696544" y="0"/>
                </a:lnTo>
                <a:lnTo>
                  <a:pt x="2696544" y="2880154"/>
                </a:lnTo>
                <a:lnTo>
                  <a:pt x="0" y="28801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34502" y="7517052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8" y="0"/>
                </a:lnTo>
                <a:lnTo>
                  <a:pt x="3691868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76448" y="1394743"/>
            <a:ext cx="13407310" cy="5865698"/>
          </a:xfrm>
          <a:custGeom>
            <a:avLst/>
            <a:gdLst/>
            <a:ahLst/>
            <a:cxnLst/>
            <a:rect l="l" t="t" r="r" b="b"/>
            <a:pathLst>
              <a:path w="13407310" h="5865698">
                <a:moveTo>
                  <a:pt x="0" y="0"/>
                </a:moveTo>
                <a:lnTo>
                  <a:pt x="13407310" y="0"/>
                </a:lnTo>
                <a:lnTo>
                  <a:pt x="13407310" y="5865698"/>
                </a:lnTo>
                <a:lnTo>
                  <a:pt x="0" y="58656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161026" y="6570250"/>
            <a:ext cx="3383562" cy="2859109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906897" y="-158274"/>
            <a:ext cx="6091433" cy="5870884"/>
            <a:chOff x="0" y="0"/>
            <a:chExt cx="5436870" cy="5240020"/>
          </a:xfrm>
        </p:grpSpPr>
        <p:sp>
          <p:nvSpPr>
            <p:cNvPr id="6" name="Freeform 6"/>
            <p:cNvSpPr/>
            <p:nvPr/>
          </p:nvSpPr>
          <p:spPr>
            <a:xfrm>
              <a:off x="469431" y="546593"/>
              <a:ext cx="4499279" cy="4146834"/>
            </a:xfrm>
            <a:custGeom>
              <a:avLst/>
              <a:gdLst/>
              <a:ahLst/>
              <a:cxnLst/>
              <a:rect l="l" t="t" r="r" b="b"/>
              <a:pathLst>
                <a:path w="4499279" h="4146834">
                  <a:moveTo>
                    <a:pt x="2249639" y="3317"/>
                  </a:moveTo>
                  <a:cubicBezTo>
                    <a:pt x="1481463" y="0"/>
                    <a:pt x="770166" y="393831"/>
                    <a:pt x="385083" y="1035685"/>
                  </a:cubicBezTo>
                  <a:cubicBezTo>
                    <a:pt x="0" y="1677539"/>
                    <a:pt x="0" y="2469295"/>
                    <a:pt x="385083" y="3111148"/>
                  </a:cubicBezTo>
                  <a:cubicBezTo>
                    <a:pt x="770166" y="3753002"/>
                    <a:pt x="1481463" y="4146834"/>
                    <a:pt x="2249639" y="4143517"/>
                  </a:cubicBezTo>
                  <a:cubicBezTo>
                    <a:pt x="3017815" y="4146834"/>
                    <a:pt x="3729113" y="3753002"/>
                    <a:pt x="4114195" y="3111148"/>
                  </a:cubicBezTo>
                  <a:cubicBezTo>
                    <a:pt x="4499279" y="2469295"/>
                    <a:pt x="4499279" y="1677539"/>
                    <a:pt x="4114195" y="1035685"/>
                  </a:cubicBezTo>
                  <a:cubicBezTo>
                    <a:pt x="3729113" y="393831"/>
                    <a:pt x="3017815" y="0"/>
                    <a:pt x="2249639" y="3317"/>
                  </a:cubicBezTo>
                  <a:close/>
                </a:path>
              </a:pathLst>
            </a:custGeom>
            <a:blipFill>
              <a:blip r:embed="rId6"/>
              <a:stretch>
                <a:fillRect l="-22231" r="-22231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5436870" cy="5240020"/>
            </a:xfrm>
            <a:custGeom>
              <a:avLst/>
              <a:gdLst/>
              <a:ahLst/>
              <a:cxnLst/>
              <a:rect l="l" t="t" r="r" b="b"/>
              <a:pathLst>
                <a:path w="5436870" h="5240020">
                  <a:moveTo>
                    <a:pt x="0" y="0"/>
                  </a:moveTo>
                  <a:lnTo>
                    <a:pt x="5436870" y="0"/>
                  </a:lnTo>
                  <a:lnTo>
                    <a:pt x="5436870" y="5240020"/>
                  </a:lnTo>
                  <a:lnTo>
                    <a:pt x="0" y="5240020"/>
                  </a:lnTo>
                  <a:close/>
                </a:path>
              </a:pathLst>
            </a:custGeom>
            <a:blipFill>
              <a:blip r:embed="rId7"/>
              <a:stretch>
                <a:fillRect t="-19" b="-19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568</Words>
  <Application>Microsoft Office PowerPoint</Application>
  <PresentationFormat>Custom</PresentationFormat>
  <Paragraphs>80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Active Heart</vt:lpstr>
      <vt:lpstr>Aileron Bold</vt:lpstr>
      <vt:lpstr>Calibri</vt:lpstr>
      <vt:lpstr>Aileron Ultra-Bold</vt:lpstr>
      <vt:lpstr>Akzidenz-Grotesk</vt:lpstr>
      <vt:lpstr>Akzidenz-Grotesk Heavy</vt:lpstr>
      <vt:lpstr>Aileron</vt:lpstr>
      <vt:lpstr>Aileron Heavy</vt:lpstr>
      <vt:lpstr>Barlow Condensed Heavy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Simple The Future Of The Arctic Presentation</dc:title>
  <cp:lastModifiedBy>Tara Limbu</cp:lastModifiedBy>
  <cp:revision>4</cp:revision>
  <dcterms:created xsi:type="dcterms:W3CDTF">2006-08-16T00:00:00Z</dcterms:created>
  <dcterms:modified xsi:type="dcterms:W3CDTF">2025-05-27T16:22:47Z</dcterms:modified>
  <dc:identifier>DAGnzqbfla4</dc:identifier>
</cp:coreProperties>
</file>